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1" r:id="rId3"/>
    <p:sldId id="305" r:id="rId4"/>
    <p:sldId id="306" r:id="rId5"/>
    <p:sldId id="307" r:id="rId6"/>
    <p:sldId id="308" r:id="rId7"/>
    <p:sldId id="304" r:id="rId8"/>
    <p:sldId id="309" r:id="rId9"/>
  </p:sldIdLst>
  <p:sldSz cx="9144000" cy="6858000" type="screen4x3"/>
  <p:notesSz cx="9866313" cy="6665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600" kern="1200">
        <a:solidFill>
          <a:srgbClr val="000099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rgbClr val="000099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rgbClr val="000099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rgbClr val="000099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600" kern="1200">
        <a:solidFill>
          <a:srgbClr val="000099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600" kern="1200">
        <a:solidFill>
          <a:srgbClr val="000099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600" kern="1200">
        <a:solidFill>
          <a:srgbClr val="000099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600" kern="1200">
        <a:solidFill>
          <a:srgbClr val="000099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600" kern="1200">
        <a:solidFill>
          <a:srgbClr val="000099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99">
          <p15:clr>
            <a:srgbClr val="A4A3A4"/>
          </p15:clr>
        </p15:guide>
        <p15:guide id="2" pos="310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32121"/>
    <a:srgbClr val="BA1818"/>
    <a:srgbClr val="009900"/>
    <a:srgbClr val="FF0000"/>
    <a:srgbClr val="0000FF"/>
    <a:srgbClr val="DDDDDD"/>
    <a:srgbClr val="000099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819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1404" y="-78"/>
      </p:cViewPr>
      <p:guideLst>
        <p:guide orient="horz" pos="2099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9588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341C7B9-9BFF-4A63-AB62-8790961E78FA}" type="datetime1">
              <a:rPr lang="en-US" altLang="pl-PL"/>
              <a:pPr>
                <a:defRPr/>
              </a:pPr>
              <a:t>3/2/2022</a:t>
            </a:fld>
            <a:endParaRPr lang="en-US" altLang="pl-PL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US" altLang="pl-PL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9588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7E9E347-B9C0-4407-87AC-169C66B17499}" type="slidenum">
              <a:rPr lang="en-US" altLang="pl-PL"/>
              <a:pPr>
                <a:defRPr/>
              </a:pPr>
              <a:t>‹#›</a:t>
            </a:fld>
            <a:endParaRPr lang="en-US" altLang="pl-PL"/>
          </a:p>
        </p:txBody>
      </p:sp>
    </p:spTree>
    <p:extLst>
      <p:ext uri="{BB962C8B-B14F-4D97-AF65-F5344CB8AC3E}">
        <p14:creationId xmlns:p14="http://schemas.microsoft.com/office/powerpoint/2010/main" val="2564395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3075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267075" y="500063"/>
            <a:ext cx="3333750" cy="2500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6038" y="3165475"/>
            <a:ext cx="7234237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tekstu z Wzorca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589588" y="0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D2BA571-8E2A-4C8E-88AA-B5DDE7414C01}" type="datetime1">
              <a:rPr lang="en-GB" altLang="pl-PL"/>
              <a:pPr>
                <a:defRPr/>
              </a:pPr>
              <a:t>02/03/2022</a:t>
            </a:fld>
            <a:endParaRPr lang="en-GB" altLang="pl-PL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en-GB" altLang="pl-PL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9588" y="6332538"/>
            <a:ext cx="4276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2BB9DD58-DDDF-4798-85C2-A187EF1E550E}" type="slidenum">
              <a:rPr lang="en-GB" altLang="pl-PL"/>
              <a:pPr>
                <a:defRPr/>
              </a:pPr>
              <a:t>‹#›</a:t>
            </a:fld>
            <a:endParaRPr lang="en-GB" altLang="pl-PL"/>
          </a:p>
        </p:txBody>
      </p:sp>
    </p:spTree>
    <p:extLst>
      <p:ext uri="{BB962C8B-B14F-4D97-AF65-F5344CB8AC3E}">
        <p14:creationId xmlns:p14="http://schemas.microsoft.com/office/powerpoint/2010/main" val="250030093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fld id="{FA84D12F-3A90-4FE1-AA50-B2E7DF1E1FCD}" type="datetime1">
              <a:rPr kumimoji="0" lang="en-GB" altLang="pl-PL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02/03/2022</a:t>
            </a:fld>
            <a:endParaRPr kumimoji="0" lang="en-GB" altLang="pl-PL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fld id="{DBE9FD17-1857-4547-B4B7-AA18EAA81ED6}" type="slidenum">
              <a:rPr kumimoji="0" lang="en-GB" altLang="pl-PL" sz="12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</a:t>
            </a:fld>
            <a:endParaRPr kumimoji="0" lang="en-GB" altLang="pl-PL" sz="12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pl-PL" smtClean="0"/>
          </a:p>
        </p:txBody>
      </p:sp>
    </p:spTree>
    <p:extLst>
      <p:ext uri="{BB962C8B-B14F-4D97-AF65-F5344CB8AC3E}">
        <p14:creationId xmlns:p14="http://schemas.microsoft.com/office/powerpoint/2010/main" val="3689541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04800" y="3933825"/>
            <a:ext cx="8534400" cy="71438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endParaRPr lang="pl-PL" altLang="pl-PL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188" y="333375"/>
            <a:ext cx="8458200" cy="3455988"/>
          </a:xfrm>
        </p:spPr>
        <p:txBody>
          <a:bodyPr anchor="ctr"/>
          <a:lstStyle>
            <a:lvl1pPr algn="ctr">
              <a:defRPr sz="2800"/>
            </a:lvl1pPr>
          </a:lstStyle>
          <a:p>
            <a:pPr lvl="0"/>
            <a:endParaRPr lang="en-GB" altLang="pl-PL" noProof="0" smtClean="0"/>
          </a:p>
        </p:txBody>
      </p:sp>
      <p:sp>
        <p:nvSpPr>
          <p:cNvPr id="1639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349250" y="4149725"/>
            <a:ext cx="8458200" cy="2303463"/>
          </a:xfrm>
        </p:spPr>
        <p:txBody>
          <a:bodyPr anchorCtr="1"/>
          <a:lstStyle>
            <a:lvl1pPr marL="0" indent="0" algn="ctr">
              <a:buFontTx/>
              <a:buNone/>
              <a:defRPr sz="2400">
                <a:solidFill>
                  <a:srgbClr val="000066"/>
                </a:solidFill>
                <a:sym typeface="Symbol" panose="05050102010706020507" pitchFamily="18" charset="2"/>
              </a:defRPr>
            </a:lvl1pPr>
          </a:lstStyle>
          <a:p>
            <a:pPr lvl="0"/>
            <a:endParaRPr lang="en-GB" altLang="pl-PL" noProof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71466881"/>
      </p:ext>
    </p:extLst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0526-3F48-44D3-B418-D21D0B5E0A21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199426443"/>
      </p:ext>
    </p:extLst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23075" y="115888"/>
            <a:ext cx="2212975" cy="66262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91287" cy="66262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A293-F957-4C07-B060-9A8C9EA28BC8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1283938577"/>
      </p:ext>
    </p:extLst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FA4936-A0DC-4CA4-B915-E0013AAA6D4E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1817778060"/>
      </p:ext>
    </p:extLst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8AB3B-26B9-49A0-9DA1-278E696FCCA9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899647186"/>
      </p:ext>
    </p:extLst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9388" y="952500"/>
            <a:ext cx="4351337" cy="57896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83125" y="952500"/>
            <a:ext cx="4352925" cy="578961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33C249-59C4-4611-B981-409C995B5E70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1627913078"/>
      </p:ext>
    </p:extLst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2A09F-0A18-4D3F-A34A-9215C54040F9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4278328416"/>
      </p:ext>
    </p:extLst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03F6-601C-4110-82E3-3CC660D2D760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2060502410"/>
      </p:ext>
    </p:extLst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564DC-435C-4CB3-8D72-D98D39A7D893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2188085911"/>
      </p:ext>
    </p:extLst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93905-075B-4771-8F88-09941B774CC0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1510501311"/>
      </p:ext>
    </p:extLst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B89AB7-B490-4784-B7AC-06803EECEA23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156952481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9388" y="6597650"/>
            <a:ext cx="8928100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D989E941-8FF9-4545-ACF9-5975ED48A129}" type="slidenum">
              <a:rPr lang="en-GB" altLang="pl-PL" smtClean="0"/>
              <a:pPr>
                <a:defRPr/>
              </a:pPr>
              <a:t>‹#›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5888"/>
            <a:ext cx="8856662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Tytuł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952500"/>
            <a:ext cx="8856662" cy="5789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style tekstu</a:t>
            </a:r>
            <a:br>
              <a:rPr lang="en-GB" altLang="pl-PL" smtClean="0"/>
            </a:br>
            <a:r>
              <a:rPr lang="en-GB" altLang="pl-PL" smtClean="0"/>
              <a:t>z Wzorca</a:t>
            </a:r>
          </a:p>
          <a:p>
            <a:pPr lvl="1"/>
            <a:r>
              <a:rPr lang="en-GB" altLang="pl-PL" smtClean="0"/>
              <a:t>Drugi poziom</a:t>
            </a:r>
          </a:p>
          <a:p>
            <a:pPr lvl="2"/>
            <a:r>
              <a:rPr lang="en-GB" altLang="pl-PL" smtClean="0"/>
              <a:t>Trzeci poziom</a:t>
            </a:r>
          </a:p>
          <a:p>
            <a:pPr lvl="3"/>
            <a:r>
              <a:rPr lang="en-GB" altLang="pl-PL" smtClean="0"/>
              <a:t>Czwarty poziom</a:t>
            </a:r>
          </a:p>
          <a:p>
            <a:pPr lvl="4"/>
            <a:r>
              <a:rPr lang="en-GB" altLang="pl-PL" smtClean="0"/>
              <a:t>Piąty poziom</a:t>
            </a:r>
          </a:p>
        </p:txBody>
      </p:sp>
      <p:sp>
        <p:nvSpPr>
          <p:cNvPr id="1029" name="Rectangle 21"/>
          <p:cNvSpPr>
            <a:spLocks noChangeArrowheads="1"/>
          </p:cNvSpPr>
          <p:nvPr userDrawn="1"/>
        </p:nvSpPr>
        <p:spPr bwMode="auto">
          <a:xfrm>
            <a:off x="123825" y="850900"/>
            <a:ext cx="8924925" cy="3175"/>
          </a:xfrm>
          <a:prstGeom prst="rect">
            <a:avLst/>
          </a:prstGeom>
          <a:solidFill>
            <a:srgbClr val="000099"/>
          </a:soli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pPr algn="ctr"/>
            <a:endParaRPr kumimoji="0" lang="en-GB" altLang="pl-PL">
              <a:solidFill>
                <a:srgbClr val="003399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wipe dir="d"/>
  </p:transition>
  <p:hf hdr="0" ftr="0" dt="0"/>
  <p:txStyles>
    <p:titleStyle>
      <a:lvl1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 kern="1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2pPr>
      <a:lvl3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3pPr>
      <a:lvl4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4pPr>
      <a:lvl5pPr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5pPr>
      <a:lvl6pPr marL="4572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6pPr>
      <a:lvl7pPr marL="9144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7pPr>
      <a:lvl8pPr marL="13716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8pPr>
      <a:lvl9pPr marL="1828800" algn="l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 b="1">
          <a:solidFill>
            <a:srgbClr val="000066"/>
          </a:solidFill>
          <a:latin typeface="Verdana" panose="020B0604030504040204" pitchFamily="34" charset="0"/>
        </a:defRPr>
      </a:lvl9pPr>
    </p:titleStyle>
    <p:bodyStyle>
      <a:lvl1pPr marL="533400" indent="-5334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kumimoji="1" sz="2800" kern="1200">
          <a:solidFill>
            <a:srgbClr val="300606"/>
          </a:solidFill>
          <a:latin typeface="+mn-lt"/>
          <a:ea typeface="+mn-ea"/>
          <a:cs typeface="+mn-cs"/>
        </a:defRPr>
      </a:lvl1pPr>
      <a:lvl2pPr marL="952500" indent="-4953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80000"/>
        <a:buFont typeface="OpenSymbol" panose="05010000000000000000" pitchFamily="2" charset="0"/>
        <a:buChar char="♦"/>
        <a:defRPr kumimoji="1" sz="2600" kern="1200">
          <a:solidFill>
            <a:srgbClr val="300606"/>
          </a:solidFill>
          <a:latin typeface="+mn-lt"/>
          <a:ea typeface="+mn-ea"/>
          <a:cs typeface="+mn-cs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kumimoji="1" sz="2400" kern="1200">
          <a:solidFill>
            <a:srgbClr val="300606"/>
          </a:solidFill>
          <a:latin typeface="+mn-lt"/>
          <a:ea typeface="+mn-ea"/>
          <a:cs typeface="+mn-cs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kumimoji="1" sz="2000" kern="1200">
          <a:solidFill>
            <a:srgbClr val="300606"/>
          </a:solidFill>
          <a:latin typeface="+mn-lt"/>
          <a:ea typeface="+mn-ea"/>
          <a:cs typeface="+mn-cs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–"/>
        <a:defRPr kumimoji="1" sz="2000" kern="1200">
          <a:solidFill>
            <a:srgbClr val="30060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pl-PL" altLang="pl-PL" dirty="0" smtClean="0"/>
              <a:t>Seminarium dyplomowe</a:t>
            </a:r>
            <a:br>
              <a:rPr lang="pl-PL" altLang="pl-PL" dirty="0" smtClean="0"/>
            </a:br>
            <a:r>
              <a:rPr lang="pl-PL" altLang="pl-PL" dirty="0" smtClean="0"/>
              <a:t>Cele</a:t>
            </a:r>
            <a:br>
              <a:rPr lang="pl-PL" altLang="pl-PL" dirty="0" smtClean="0"/>
            </a:br>
            <a:r>
              <a:rPr lang="pl-PL" altLang="pl-PL" dirty="0" smtClean="0"/>
              <a:t>Wymagania</a:t>
            </a:r>
            <a:endParaRPr lang="en-GB" altLang="pl-PL" dirty="0" smtClean="0"/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altLang="pl-PL" smtClean="0"/>
              <a:t>Leszek J Chmielewski</a:t>
            </a:r>
          </a:p>
          <a:p>
            <a:r>
              <a:rPr lang="pl-PL" altLang="pl-PL" smtClean="0"/>
              <a:t>Wydział Zastosowań Informatyki i Matematyki</a:t>
            </a:r>
            <a:br>
              <a:rPr lang="pl-PL" altLang="pl-PL" smtClean="0"/>
            </a:br>
            <a:r>
              <a:rPr lang="pl-PL" altLang="pl-PL" smtClean="0"/>
              <a:t>SGGW</a:t>
            </a:r>
          </a:p>
          <a:p>
            <a:r>
              <a:rPr lang="pl-PL" altLang="pl-PL" sz="900" smtClean="0"/>
              <a:t/>
            </a:r>
            <a:br>
              <a:rPr lang="pl-PL" altLang="pl-PL" sz="900" smtClean="0"/>
            </a:br>
            <a:r>
              <a:rPr lang="en-GB" altLang="pl-PL" sz="2000" smtClean="0">
                <a:solidFill>
                  <a:srgbClr val="000099"/>
                </a:solidFill>
              </a:rPr>
              <a:t>http://www.wzim.sggw.pl/leszek_chmielewski</a:t>
            </a:r>
            <a:r>
              <a:rPr lang="pl-PL" altLang="pl-PL" sz="2000" smtClean="0">
                <a:solidFill>
                  <a:srgbClr val="000099"/>
                </a:solidFill>
              </a:rPr>
              <a:t/>
            </a:r>
            <a:br>
              <a:rPr lang="pl-PL" altLang="pl-PL" sz="2000" smtClean="0">
                <a:solidFill>
                  <a:srgbClr val="000099"/>
                </a:solidFill>
              </a:rPr>
            </a:br>
            <a:r>
              <a:rPr lang="pl-PL" altLang="pl-PL" sz="2000" smtClean="0">
                <a:solidFill>
                  <a:srgbClr val="000099"/>
                </a:solidFill>
              </a:rPr>
              <a:t>http://</a:t>
            </a:r>
            <a:r>
              <a:rPr lang="pl-PL" altLang="pl-PL" sz="2000" smtClean="0"/>
              <a:t>lchmiel.pl</a:t>
            </a:r>
            <a:endParaRPr lang="en-GB" altLang="pl-PL" sz="2000" smtClean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50" y="5501335"/>
            <a:ext cx="951853" cy="95185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fld id="{89664761-D9B9-4052-8E22-047BEE8CBD72}" type="slidenum">
              <a:rPr lang="en-GB" altLang="pl-PL" sz="1000" smtClean="0"/>
              <a:pPr/>
              <a:t>2</a:t>
            </a:fld>
            <a:r>
              <a:rPr lang="en-GB" altLang="pl-PL" sz="1000" dirty="0" smtClean="0"/>
              <a:t>/8</a:t>
            </a:r>
            <a:endParaRPr lang="en-GB" altLang="pl-PL" sz="1000" dirty="0"/>
          </a:p>
        </p:txBody>
      </p:sp>
      <p:sp>
        <p:nvSpPr>
          <p:cNvPr id="7171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Cele seminarium</a:t>
            </a:r>
            <a:endParaRPr lang="en-GB" altLang="pl-PL" smtClean="0"/>
          </a:p>
        </p:txBody>
      </p:sp>
      <p:sp>
        <p:nvSpPr>
          <p:cNvPr id="7172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 sz="1400" dirty="0" smtClean="0"/>
          </a:p>
          <a:p>
            <a:r>
              <a:rPr lang="pl-PL" altLang="pl-PL" dirty="0" smtClean="0"/>
              <a:t>Pomóc w wyborze tematu pracy dyplomowej</a:t>
            </a:r>
          </a:p>
          <a:p>
            <a:r>
              <a:rPr lang="pl-PL" altLang="pl-PL" dirty="0" smtClean="0"/>
              <a:t>Skonkretyzować zawartość pracy</a:t>
            </a:r>
          </a:p>
          <a:p>
            <a:r>
              <a:rPr lang="pl-PL" altLang="pl-PL" dirty="0" smtClean="0"/>
              <a:t>Przygotować do napisania dobrej pracy</a:t>
            </a:r>
          </a:p>
          <a:p>
            <a:r>
              <a:rPr lang="pl-PL" altLang="pl-PL" dirty="0" smtClean="0"/>
              <a:t>Sprawdzić stan swojej pracy dyplomowej</a:t>
            </a:r>
          </a:p>
          <a:p>
            <a:r>
              <a:rPr lang="pl-PL" altLang="pl-PL" dirty="0" smtClean="0"/>
              <a:t>Opanować umiejętność prezentacji</a:t>
            </a:r>
          </a:p>
          <a:p>
            <a:endParaRPr lang="pl-PL" altLang="pl-PL" dirty="0" smtClean="0"/>
          </a:p>
          <a:p>
            <a:r>
              <a:rPr lang="pl-PL" altLang="pl-PL" dirty="0" smtClean="0"/>
              <a:t>… pomóc w pokonaniu trudności</a:t>
            </a:r>
            <a:endParaRPr lang="en-GB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fld id="{D6FA8CF0-5468-4E19-830E-22B7A11654F8}" type="slidenum">
              <a:rPr lang="en-GB" altLang="pl-PL" sz="1000" smtClean="0"/>
              <a:pPr/>
              <a:t>3</a:t>
            </a:fld>
            <a:r>
              <a:rPr lang="en-GB" altLang="pl-PL" sz="1000" dirty="0" smtClean="0"/>
              <a:t>/8</a:t>
            </a:r>
            <a:endParaRPr lang="en-GB" altLang="pl-PL" sz="1000" dirty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Jak to robimy</a:t>
            </a:r>
            <a:endParaRPr lang="en-GB" altLang="pl-PL" smtClean="0"/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smtClean="0"/>
              <a:t>Omawiamy zasady pisania prac</a:t>
            </a:r>
          </a:p>
          <a:p>
            <a:pPr lvl="1"/>
            <a:r>
              <a:rPr lang="pl-PL" altLang="pl-PL" sz="2000" dirty="0" smtClean="0"/>
              <a:t>Zarządzenie Rektora nr 34 w sprawie wymogów (…) prac dyplomowych</a:t>
            </a:r>
          </a:p>
          <a:p>
            <a:pPr lvl="1"/>
            <a:r>
              <a:rPr lang="pl-PL" altLang="pl-PL" sz="2000" dirty="0" smtClean="0"/>
              <a:t>R. Zabielski, Przewodnik pisania prac magisterskich (…)</a:t>
            </a:r>
          </a:p>
          <a:p>
            <a:pPr lvl="1"/>
            <a:r>
              <a:rPr lang="pl-PL" altLang="pl-PL" sz="2000" dirty="0"/>
              <a:t>R. Zabielski, </a:t>
            </a:r>
            <a:r>
              <a:rPr lang="pl-PL" altLang="pl-PL" sz="2000" dirty="0" smtClean="0"/>
              <a:t>M. M. Godlewski, Przewodnik prezentowania informacji naukowej </a:t>
            </a:r>
            <a:r>
              <a:rPr lang="pl-PL" altLang="pl-PL" sz="2000" dirty="0"/>
              <a:t>(…)</a:t>
            </a:r>
          </a:p>
          <a:p>
            <a:pPr lvl="1"/>
            <a:r>
              <a:rPr lang="pl-PL" altLang="pl-PL" sz="2000" dirty="0" smtClean="0"/>
              <a:t>Wykłady: struktura, literatura, zwyczaje, problemy, błędy, porady…</a:t>
            </a:r>
          </a:p>
          <a:p>
            <a:r>
              <a:rPr lang="pl-PL" altLang="pl-PL" dirty="0" smtClean="0"/>
              <a:t>Studenci kolejno prezentują tematykę swoich prac</a:t>
            </a:r>
          </a:p>
          <a:p>
            <a:pPr lvl="1"/>
            <a:r>
              <a:rPr lang="pl-PL" altLang="pl-PL" sz="2000" dirty="0" smtClean="0"/>
              <a:t>Prezentacja</a:t>
            </a:r>
          </a:p>
          <a:p>
            <a:pPr lvl="1"/>
            <a:r>
              <a:rPr lang="pl-PL" altLang="pl-PL" sz="2000" dirty="0" smtClean="0"/>
              <a:t>Dyskusja</a:t>
            </a:r>
          </a:p>
          <a:p>
            <a:pPr lvl="1"/>
            <a:r>
              <a:rPr lang="pl-PL" altLang="pl-PL" sz="2000" dirty="0" smtClean="0"/>
              <a:t>Podsumowanie</a:t>
            </a:r>
          </a:p>
          <a:p>
            <a:r>
              <a:rPr lang="pl-PL" altLang="pl-PL" dirty="0" smtClean="0"/>
              <a:t>Konsultacje</a:t>
            </a:r>
            <a:endParaRPr lang="en-GB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fld id="{4F8312BB-FCBE-4AE2-A21B-10A78C16E5F8}" type="slidenum">
              <a:rPr lang="en-GB" altLang="pl-PL" sz="1000" smtClean="0"/>
              <a:pPr/>
              <a:t>4</a:t>
            </a:fld>
            <a:r>
              <a:rPr lang="en-GB" altLang="pl-PL" sz="1000" dirty="0" smtClean="0"/>
              <a:t>/8</a:t>
            </a:r>
            <a:endParaRPr lang="en-GB" altLang="pl-PL" sz="1000" dirty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Warunki zaliczenia – prezentacja</a:t>
            </a:r>
            <a:endParaRPr lang="en-GB" altLang="pl-PL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 dirty="0" smtClean="0"/>
          </a:p>
          <a:p>
            <a:r>
              <a:rPr lang="pl-PL" altLang="pl-PL" dirty="0" smtClean="0"/>
              <a:t>Prezentacja tematyki pracy</a:t>
            </a:r>
          </a:p>
          <a:p>
            <a:pPr lvl="1"/>
            <a:endParaRPr lang="pl-PL" altLang="pl-PL" dirty="0" smtClean="0"/>
          </a:p>
          <a:p>
            <a:pPr lvl="1"/>
            <a:r>
              <a:rPr lang="pl-PL" altLang="pl-PL" dirty="0" smtClean="0"/>
              <a:t>Tytuł i tematyka pracy – o co chodzi?</a:t>
            </a:r>
          </a:p>
          <a:p>
            <a:pPr lvl="1"/>
            <a:endParaRPr lang="pl-PL" altLang="pl-PL" dirty="0" smtClean="0"/>
          </a:p>
          <a:p>
            <a:pPr lvl="1"/>
            <a:r>
              <a:rPr lang="pl-PL" altLang="pl-PL" dirty="0" smtClean="0"/>
              <a:t>Streszczenie pracy</a:t>
            </a:r>
          </a:p>
          <a:p>
            <a:pPr lvl="1"/>
            <a:endParaRPr lang="pl-PL" altLang="pl-PL" dirty="0"/>
          </a:p>
          <a:p>
            <a:pPr lvl="1"/>
            <a:r>
              <a:rPr lang="pl-PL" altLang="pl-PL" dirty="0" smtClean="0"/>
              <a:t>Zawartość pracy – najciekawsze elementy</a:t>
            </a:r>
          </a:p>
          <a:p>
            <a:pPr lvl="1"/>
            <a:endParaRPr lang="pl-PL" altLang="pl-PL" dirty="0" smtClean="0"/>
          </a:p>
          <a:p>
            <a:pPr lvl="1"/>
            <a:r>
              <a:rPr lang="pl-PL" altLang="pl-PL" dirty="0" smtClean="0"/>
              <a:t>Spis treści pracy</a:t>
            </a:r>
          </a:p>
          <a:p>
            <a:pPr lvl="2"/>
            <a:r>
              <a:rPr lang="pl-PL" altLang="pl-PL" dirty="0" smtClean="0"/>
              <a:t>z podrozdziałami</a:t>
            </a:r>
            <a:endParaRPr lang="en-GB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fld id="{71BB8CD9-27B5-4703-A382-E2472D61537C}" type="slidenum">
              <a:rPr lang="en-GB" altLang="pl-PL" sz="1000" smtClean="0"/>
              <a:pPr/>
              <a:t>5</a:t>
            </a:fld>
            <a:r>
              <a:rPr lang="en-GB" altLang="pl-PL" sz="1000" dirty="0" smtClean="0"/>
              <a:t>/8</a:t>
            </a:r>
            <a:endParaRPr lang="en-GB" altLang="pl-PL" sz="10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Warunki zaliczenia – prezentacja</a:t>
            </a:r>
            <a:endParaRPr lang="en-GB" altLang="pl-PL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altLang="pl-PL" dirty="0" smtClean="0"/>
              <a:t>Tematyka pracy</a:t>
            </a:r>
          </a:p>
          <a:p>
            <a:pPr lvl="1"/>
            <a:r>
              <a:rPr lang="pl-PL" altLang="pl-PL" dirty="0" smtClean="0"/>
              <a:t>Skąd taki temat? O co chodzi?</a:t>
            </a:r>
          </a:p>
          <a:p>
            <a:r>
              <a:rPr lang="pl-PL" altLang="pl-PL" dirty="0" smtClean="0"/>
              <a:t>Streszczenie pracy</a:t>
            </a:r>
          </a:p>
          <a:p>
            <a:pPr lvl="1"/>
            <a:r>
              <a:rPr lang="pl-PL" altLang="pl-PL" dirty="0" smtClean="0"/>
              <a:t>Praca w skrócie. Po co? Dlaczego? Co zrobiono (będzie zrobione)?</a:t>
            </a:r>
          </a:p>
          <a:p>
            <a:pPr lvl="1"/>
            <a:r>
              <a:rPr lang="pl-PL" altLang="pl-PL" dirty="0" smtClean="0"/>
              <a:t>Co jest najbardziej wartościowe?</a:t>
            </a:r>
          </a:p>
          <a:p>
            <a:pPr lvl="1"/>
            <a:r>
              <a:rPr lang="pl-PL" altLang="pl-PL" dirty="0" smtClean="0"/>
              <a:t>do 1000 słów</a:t>
            </a:r>
          </a:p>
          <a:p>
            <a:r>
              <a:rPr lang="pl-PL" altLang="pl-PL" dirty="0" smtClean="0"/>
              <a:t>Zawartość pracy. O czym warto powiedzieć?</a:t>
            </a:r>
          </a:p>
          <a:p>
            <a:r>
              <a:rPr lang="pl-PL" altLang="pl-PL" dirty="0" smtClean="0"/>
              <a:t>Spis treści pracy</a:t>
            </a:r>
          </a:p>
          <a:p>
            <a:pPr lvl="1"/>
            <a:r>
              <a:rPr lang="pl-PL" altLang="pl-PL" dirty="0" smtClean="0"/>
              <a:t>z podrozdziałami, bo w Zarządzeniu </a:t>
            </a:r>
            <a:br>
              <a:rPr lang="pl-PL" altLang="pl-PL" dirty="0" smtClean="0"/>
            </a:br>
            <a:r>
              <a:rPr lang="pl-PL" altLang="pl-PL" dirty="0" smtClean="0"/>
              <a:t>jest wzór spisu treści</a:t>
            </a:r>
            <a:endParaRPr lang="en-GB" altLang="pl-PL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fld id="{F5DD393E-3F83-437E-8B0A-F707C5A7BDD8}" type="slidenum">
              <a:rPr lang="en-GB" altLang="pl-PL" sz="1000" smtClean="0"/>
              <a:pPr/>
              <a:t>6</a:t>
            </a:fld>
            <a:r>
              <a:rPr lang="en-GB" altLang="pl-PL" sz="1000" dirty="0" smtClean="0"/>
              <a:t>/8</a:t>
            </a:r>
            <a:endParaRPr lang="en-GB" altLang="pl-PL" sz="1000" dirty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Spis treści wg Zarządzenia nr 34</a:t>
            </a:r>
            <a:endParaRPr lang="en-GB" altLang="pl-PL" dirty="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Wstęp</a:t>
            </a:r>
          </a:p>
          <a:p>
            <a:r>
              <a:rPr lang="pl-PL" altLang="pl-PL" smtClean="0"/>
              <a:t>Przegląd piśmiennictwa</a:t>
            </a:r>
          </a:p>
          <a:p>
            <a:r>
              <a:rPr lang="pl-PL" altLang="pl-PL" smtClean="0"/>
              <a:t>Cel, materiał i metodyka pracy</a:t>
            </a:r>
          </a:p>
          <a:p>
            <a:r>
              <a:rPr lang="pl-PL" altLang="pl-PL" smtClean="0"/>
              <a:t>Omówienie i dyskusja wyników</a:t>
            </a:r>
          </a:p>
          <a:p>
            <a:r>
              <a:rPr lang="pl-PL" altLang="pl-PL" smtClean="0"/>
              <a:t>Podsumowanie i wnioski</a:t>
            </a:r>
          </a:p>
          <a:p>
            <a:r>
              <a:rPr lang="pl-PL" altLang="pl-PL" smtClean="0"/>
              <a:t>Literatura (spis piśmiennictwa)</a:t>
            </a:r>
          </a:p>
          <a:p>
            <a:r>
              <a:rPr lang="pl-PL" altLang="pl-PL" i="1" smtClean="0"/>
              <a:t>(ewentualnie) </a:t>
            </a:r>
            <a:r>
              <a:rPr lang="pl-PL" altLang="pl-PL" smtClean="0"/>
              <a:t>Aneks</a:t>
            </a:r>
          </a:p>
          <a:p>
            <a:pPr>
              <a:buFontTx/>
              <a:buNone/>
            </a:pPr>
            <a:endParaRPr lang="pl-PL" altLang="pl-PL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ymbol zastępczy numeru slajd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1pPr>
            <a:lvl2pPr marL="742950" indent="-28575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2pPr>
            <a:lvl3pPr marL="11430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3pPr>
            <a:lvl4pPr marL="16002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4pPr>
            <a:lvl5pPr marL="2057400" indent="-228600"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600">
                <a:solidFill>
                  <a:srgbClr val="000099"/>
                </a:solidFill>
                <a:latin typeface="Verdana" panose="020B0604030504040204" pitchFamily="34" charset="0"/>
              </a:defRPr>
            </a:lvl9pPr>
          </a:lstStyle>
          <a:p>
            <a:fld id="{DBE5917D-8FE3-4199-827F-AD968EF1A024}" type="slidenum">
              <a:rPr lang="en-GB" altLang="pl-PL" sz="1000" smtClean="0"/>
              <a:pPr/>
              <a:t>7</a:t>
            </a:fld>
            <a:r>
              <a:rPr lang="en-GB" altLang="pl-PL" sz="1000" dirty="0" smtClean="0"/>
              <a:t>/8</a:t>
            </a:r>
            <a:endParaRPr lang="en-GB" altLang="pl-PL" sz="1000" dirty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Materiały w sieci</a:t>
            </a:r>
            <a:endParaRPr lang="en-GB" altLang="pl-PL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l-PL" altLang="pl-PL" smtClean="0"/>
          </a:p>
          <a:p>
            <a:r>
              <a:rPr lang="pl-PL" altLang="pl-PL" smtClean="0"/>
              <a:t>Prowadzący</a:t>
            </a:r>
          </a:p>
          <a:p>
            <a:pPr lvl="1"/>
            <a:r>
              <a:rPr lang="en-GB" altLang="pl-PL" smtClean="0">
                <a:solidFill>
                  <a:srgbClr val="000099"/>
                </a:solidFill>
              </a:rPr>
              <a:t>http://www.wzim.sggw.pl/leszek_chmielewski</a:t>
            </a:r>
            <a:endParaRPr lang="pl-PL" altLang="pl-PL" smtClean="0">
              <a:solidFill>
                <a:srgbClr val="000099"/>
              </a:solidFill>
            </a:endParaRPr>
          </a:p>
          <a:p>
            <a:pPr lvl="1"/>
            <a:r>
              <a:rPr lang="pl-PL" altLang="pl-PL" smtClean="0">
                <a:solidFill>
                  <a:srgbClr val="000099"/>
                </a:solidFill>
              </a:rPr>
              <a:t>http://lchmiel.pl</a:t>
            </a:r>
            <a:r>
              <a:rPr lang="pl-PL" altLang="pl-PL" smtClean="0"/>
              <a:t> </a:t>
            </a:r>
            <a:r>
              <a:rPr lang="pl-PL" altLang="pl-PL" smtClean="0">
                <a:sym typeface="Symbol" panose="05050102010706020507" pitchFamily="18" charset="2"/>
              </a:rPr>
              <a:t> Dla studentów</a:t>
            </a:r>
          </a:p>
          <a:p>
            <a:pPr lvl="1"/>
            <a:r>
              <a:rPr lang="pl-PL" altLang="pl-PL" smtClean="0">
                <a:solidFill>
                  <a:srgbClr val="000099"/>
                </a:solidFill>
              </a:rPr>
              <a:t>http://stud.lchmiel.pl</a:t>
            </a:r>
          </a:p>
          <a:p>
            <a:endParaRPr lang="pl-PL" altLang="pl-PL" smtClean="0"/>
          </a:p>
          <a:p>
            <a:r>
              <a:rPr lang="pl-PL" altLang="pl-PL" smtClean="0"/>
              <a:t>Zarządzenie, Przewodnik:</a:t>
            </a:r>
          </a:p>
          <a:p>
            <a:pPr lvl="1"/>
            <a:r>
              <a:rPr lang="pl-PL" altLang="pl-PL" smtClean="0">
                <a:solidFill>
                  <a:srgbClr val="000099"/>
                </a:solidFill>
              </a:rPr>
              <a:t>http://www.sggw.pl</a:t>
            </a:r>
            <a:r>
              <a:rPr lang="pl-PL" altLang="pl-PL" smtClean="0"/>
              <a:t> </a:t>
            </a:r>
            <a:r>
              <a:rPr lang="pl-PL" altLang="pl-PL" smtClean="0">
                <a:sym typeface="Symbol" panose="05050102010706020507" pitchFamily="18" charset="2"/>
              </a:rPr>
              <a:t> Dla studentów  </a:t>
            </a:r>
            <a:br>
              <a:rPr lang="pl-PL" altLang="pl-PL" smtClean="0">
                <a:sym typeface="Symbol" panose="05050102010706020507" pitchFamily="18" charset="2"/>
              </a:rPr>
            </a:br>
            <a:r>
              <a:rPr lang="pl-PL" altLang="pl-PL" smtClean="0">
                <a:sym typeface="Symbol" panose="05050102010706020507" pitchFamily="18" charset="2"/>
              </a:rPr>
              <a:t>Dokumenty do pobrania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/>
              <a:t>Kontakt z wykładowcą</a:t>
            </a:r>
            <a:endParaRPr lang="pl-P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ymbol zastępczy zawartości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l-PL" altLang="pl-PL" dirty="0"/>
                  <a:t>Leszek Chmielewski</a:t>
                </a:r>
                <a:br>
                  <a:rPr lang="pl-PL" altLang="pl-PL" dirty="0"/>
                </a:br>
                <a:r>
                  <a:rPr lang="pl-PL" altLang="pl-PL" dirty="0"/>
                  <a:t>dr hab. inż., prof. SGGW</a:t>
                </a:r>
                <a:br>
                  <a:rPr lang="pl-PL" altLang="pl-PL" dirty="0"/>
                </a:br>
                <a:endParaRPr lang="pl-PL" altLang="pl-PL" dirty="0"/>
              </a:p>
              <a:p>
                <a:r>
                  <a:rPr lang="pl-PL" altLang="pl-PL" dirty="0" smtClean="0">
                    <a:solidFill>
                      <a:srgbClr val="0000FF"/>
                    </a:solidFill>
                  </a:rPr>
                  <a:t>leszek_chmielewski@sggw.edu.pl</a:t>
                </a:r>
                <a:endParaRPr lang="pl-PL" altLang="pl-PL" dirty="0">
                  <a:solidFill>
                    <a:srgbClr val="0000FF"/>
                  </a:solidFill>
                </a:endParaRPr>
              </a:p>
              <a:p>
                <a:r>
                  <a:rPr lang="en-GB" altLang="pl-PL" dirty="0">
                    <a:solidFill>
                      <a:srgbClr val="000099"/>
                    </a:solidFill>
                  </a:rPr>
                  <a:t>www.wzim.sggw.pl/leszek_chmielewski/</a:t>
                </a:r>
                <a:endParaRPr lang="pl-PL" altLang="pl-PL" dirty="0">
                  <a:solidFill>
                    <a:srgbClr val="0000FF"/>
                  </a:solidFill>
                </a:endParaRPr>
              </a:p>
              <a:p>
                <a:r>
                  <a:rPr lang="pl-PL" altLang="pl-PL" dirty="0">
                    <a:solidFill>
                      <a:srgbClr val="0000FF"/>
                    </a:solidFill>
                  </a:rPr>
                  <a:t>http://lchmiel.pl </a:t>
                </a:r>
                <a:r>
                  <a:rPr lang="pl-PL" altLang="pl-PL" dirty="0">
                    <a:sym typeface="Symbol" panose="05050102010706020507" pitchFamily="18" charset="2"/>
                  </a:rPr>
                  <a:t> Dla studentów</a:t>
                </a:r>
              </a:p>
              <a:p>
                <a:r>
                  <a:rPr lang="pl-PL" altLang="pl-PL" dirty="0">
                    <a:solidFill>
                      <a:srgbClr val="0000FF"/>
                    </a:solidFill>
                  </a:rPr>
                  <a:t>http://stud.lchmiel.pl</a:t>
                </a:r>
              </a:p>
              <a:p>
                <a:endParaRPr lang="pl-PL" altLang="pl-PL" dirty="0"/>
              </a:p>
              <a:p>
                <a:r>
                  <a:rPr lang="pl-PL" altLang="pl-PL"/>
                  <a:t>pokój </a:t>
                </a:r>
                <a:r>
                  <a:rPr lang="pl-PL" altLang="pl-PL" smtClean="0"/>
                  <a:t>3/37B</a:t>
                </a:r>
                <a:endParaRPr lang="pl-PL" altLang="pl-PL" dirty="0"/>
              </a:p>
              <a:p>
                <a:r>
                  <a:rPr lang="pl-PL" altLang="pl-PL" dirty="0"/>
                  <a:t>konsultacje: Katedra </a:t>
                </a:r>
                <a14:m>
                  <m:oMath xmlns:m="http://schemas.openxmlformats.org/officeDocument/2006/math">
                    <m:r>
                      <a:rPr lang="pl-PL" altLang="pl-PL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pl-PL" altLang="pl-PL" dirty="0"/>
                  <a:t> Konsulatcje</a:t>
                </a:r>
              </a:p>
              <a:p>
                <a:r>
                  <a:rPr lang="pl-PL" altLang="pl-PL" sz="2400" dirty="0"/>
                  <a:t>Katedra Sztucznej Inteligencji </a:t>
                </a:r>
                <a:r>
                  <a:rPr lang="pl-PL" altLang="pl-PL" sz="2400" dirty="0">
                    <a:solidFill>
                      <a:srgbClr val="000099"/>
                    </a:solidFill>
                  </a:rPr>
                  <a:t>http://ksi.iit.sggw.pl</a:t>
                </a:r>
                <a:endParaRPr lang="pl-PL" altLang="pl-PL" dirty="0">
                  <a:solidFill>
                    <a:srgbClr val="000099"/>
                  </a:solidFill>
                </a:endParaRPr>
              </a:p>
            </p:txBody>
          </p:sp>
        </mc:Choice>
        <mc:Fallback>
          <p:sp>
            <p:nvSpPr>
              <p:cNvPr id="3" name="Symbol zastępczy zawartości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376" t="-1053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FA4936-A0DC-4CA4-B915-E0013AAA6D4E}" type="slidenum">
              <a:rPr lang="en-GB" altLang="pl-PL" smtClean="0"/>
              <a:pPr>
                <a:defRPr/>
              </a:pPr>
              <a:t>8</a:t>
            </a:fld>
            <a:r>
              <a:rPr lang="en-GB" altLang="pl-PL" dirty="0" smtClean="0"/>
              <a:t>/8</a:t>
            </a:r>
            <a:endParaRPr lang="en-GB" altLang="pl-PL" dirty="0"/>
          </a:p>
        </p:txBody>
      </p:sp>
    </p:spTree>
    <p:extLst>
      <p:ext uri="{BB962C8B-B14F-4D97-AF65-F5344CB8AC3E}">
        <p14:creationId xmlns:p14="http://schemas.microsoft.com/office/powerpoint/2010/main" val="276077060"/>
      </p:ext>
    </p:extLst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Chmielewski_ICCVG04">
  <a:themeElements>
    <a:clrScheme name="Chmielewski_ICCVG04 1">
      <a:dk1>
        <a:srgbClr val="009999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8282"/>
      </a:accent4>
      <a:accent5>
        <a:srgbClr val="E2F4FF"/>
      </a:accent5>
      <a:accent6>
        <a:srgbClr val="E7E7B9"/>
      </a:accent6>
      <a:hlink>
        <a:srgbClr val="FF9966"/>
      </a:hlink>
      <a:folHlink>
        <a:srgbClr val="FFFFCC"/>
      </a:folHlink>
    </a:clrScheme>
    <a:fontScheme name="Chmielewski_ICCVG04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pl-PL" sz="2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pl-PL" sz="26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Chmielewski_ICCVG04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mielewski_ICCVG04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mielewski_ICCVG04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Settings\lchmiel\Moje dokumenty\TEXT\ICCVG2004-Warszawa\Presentation\Chmielewski_ICCVG04.pot</Template>
  <TotalTime>4275</TotalTime>
  <Words>260</Words>
  <Application>Microsoft Office PowerPoint</Application>
  <PresentationFormat>Pokaz na ekranie (4:3)</PresentationFormat>
  <Paragraphs>83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6" baseType="lpstr">
      <vt:lpstr>Arial</vt:lpstr>
      <vt:lpstr>Cambria Math</vt:lpstr>
      <vt:lpstr>OpenSymbol</vt:lpstr>
      <vt:lpstr>Symbol</vt:lpstr>
      <vt:lpstr>Times New Roman</vt:lpstr>
      <vt:lpstr>Verdana</vt:lpstr>
      <vt:lpstr>Wingdings</vt:lpstr>
      <vt:lpstr>Chmielewski_ICCVG04</vt:lpstr>
      <vt:lpstr>Seminarium dyplomowe Cele Wymagania</vt:lpstr>
      <vt:lpstr>Cele seminarium</vt:lpstr>
      <vt:lpstr>Jak to robimy</vt:lpstr>
      <vt:lpstr>Warunki zaliczenia – prezentacja</vt:lpstr>
      <vt:lpstr>Warunki zaliczenia – prezentacja</vt:lpstr>
      <vt:lpstr>Spis treści wg Zarządzenia nr 34</vt:lpstr>
      <vt:lpstr>Materiały w sieci</vt:lpstr>
      <vt:lpstr>Kontakt z wykładowcą</vt:lpstr>
    </vt:vector>
  </TitlesOfParts>
  <Company>w domu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Detection of Non-parametric Lines by Evidence Accumulation:  Finding Blood Vessels in Mammograms</dc:title>
  <dc:creator>Leszek Chmielewski</dc:creator>
  <dc:description>ICCVG 2004</dc:description>
  <cp:lastModifiedBy>lchmiel</cp:lastModifiedBy>
  <cp:revision>159</cp:revision>
  <cp:lastPrinted>2000-03-01T14:24:30Z</cp:lastPrinted>
  <dcterms:created xsi:type="dcterms:W3CDTF">2004-09-09T11:36:23Z</dcterms:created>
  <dcterms:modified xsi:type="dcterms:W3CDTF">2022-03-02T19:29:35Z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Język">
    <vt:lpwstr>Angielski (UK)</vt:lpwstr>
  </property>
</Properties>
</file>